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71" r:id="rId2"/>
    <p:sldId id="269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6"/>
    <a:srgbClr val="43C0C2"/>
    <a:srgbClr val="1CCFC9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94683"/>
  </p:normalViewPr>
  <p:slideViewPr>
    <p:cSldViewPr snapToGrid="0" snapToObjects="1">
      <p:cViewPr varScale="1">
        <p:scale>
          <a:sx n="78" d="100"/>
          <a:sy n="78" d="100"/>
        </p:scale>
        <p:origin x="4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6A56C-198F-4B0C-8050-CCB9FCE627FB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32FC3-8378-44C8-B58C-F011ADC890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32FC3-8378-44C8-B58C-F011ADC890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.mp4"/><Relationship Id="rId7" Type="http://schemas.openxmlformats.org/officeDocument/2006/relationships/image" Target="../media/image4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gif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p4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emf"/><Relationship Id="rId7" Type="http://schemas.openxmlformats.org/officeDocument/2006/relationships/image" Target="../media/image2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image" Target="../media/image3.gi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25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75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22702" y="5722826"/>
            <a:ext cx="14830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DQN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24302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973143" y="6733786"/>
            <a:ext cx="30091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March 16, 2019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79672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978227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4" name="텍스트 상자 10">
            <a:extLst>
              <a:ext uri="{FF2B5EF4-FFF2-40B4-BE49-F238E27FC236}">
                <a16:creationId xmlns:a16="http://schemas.microsoft.com/office/drawing/2014/main" id="{7E47E7DC-23DD-4A0B-95A3-D669B345CDC7}"/>
              </a:ext>
            </a:extLst>
          </p:cNvPr>
          <p:cNvSpPr txBox="1"/>
          <p:nvPr/>
        </p:nvSpPr>
        <p:spPr>
          <a:xfrm>
            <a:off x="922702" y="11951718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Chunggi Lee</a:t>
            </a:r>
            <a:endParaRPr kumimoji="1" lang="ko-KR" altLang="en-US" sz="2300" b="1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Non-Stationary</a:t>
            </a:r>
            <a:r>
              <a:rPr lang="ko-KR" altLang="en-US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275EE-209E-4F2A-B02B-A8B72838E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43"/>
          <a:stretch/>
        </p:blipFill>
        <p:spPr>
          <a:xfrm>
            <a:off x="2318542" y="3722473"/>
            <a:ext cx="19745325" cy="31355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A05E2A-3019-49CD-AD2D-FD3982CE6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8" t="81147" r="218"/>
          <a:stretch/>
        </p:blipFill>
        <p:spPr>
          <a:xfrm>
            <a:off x="9092581" y="2553478"/>
            <a:ext cx="12260294" cy="9232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E1235A-09BC-4942-A6E7-4A0E4C082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275" y="6937782"/>
            <a:ext cx="10831735" cy="5407995"/>
          </a:xfrm>
          <a:prstGeom prst="rect">
            <a:avLst/>
          </a:prstGeom>
        </p:spPr>
      </p:pic>
      <p:pic>
        <p:nvPicPr>
          <p:cNvPr id="20" name="Picture 2" descr="https://cdn-images-1.medium.com/max/2400/1*UkIjo17ovvd4deEEt-KgWA.png">
            <a:extLst>
              <a:ext uri="{FF2B5EF4-FFF2-40B4-BE49-F238E27FC236}">
                <a16:creationId xmlns:a16="http://schemas.microsoft.com/office/drawing/2014/main" id="{7D2A2D57-DA9C-48BC-8FC4-8B4B6932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358" y="7563597"/>
            <a:ext cx="5833078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DF752C-1272-4FB6-BEAE-0F96A7C26428}"/>
              </a:ext>
            </a:extLst>
          </p:cNvPr>
          <p:cNvSpPr/>
          <p:nvPr/>
        </p:nvSpPr>
        <p:spPr>
          <a:xfrm>
            <a:off x="5341061" y="11213763"/>
            <a:ext cx="1850571" cy="5344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EAD769-4B13-4EDB-A3CC-D54247C3C4E1}"/>
              </a:ext>
            </a:extLst>
          </p:cNvPr>
          <p:cNvCxnSpPr>
            <a:cxnSpLocks/>
          </p:cNvCxnSpPr>
          <p:nvPr/>
        </p:nvCxnSpPr>
        <p:spPr>
          <a:xfrm flipV="1">
            <a:off x="7475838" y="9839044"/>
            <a:ext cx="7746890" cy="1652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595162-6451-4A40-8C8E-BAA99E45CDA7}"/>
              </a:ext>
            </a:extLst>
          </p:cNvPr>
          <p:cNvSpPr/>
          <p:nvPr/>
        </p:nvSpPr>
        <p:spPr>
          <a:xfrm>
            <a:off x="15453007" y="8858061"/>
            <a:ext cx="981479" cy="23557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2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: Copy Network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D3D48D-7EFD-4A51-896B-DC752A8C8E29}"/>
              </a:ext>
            </a:extLst>
          </p:cNvPr>
          <p:cNvGrpSpPr/>
          <p:nvPr/>
        </p:nvGrpSpPr>
        <p:grpSpPr>
          <a:xfrm>
            <a:off x="488993" y="3255774"/>
            <a:ext cx="14897100" cy="5295900"/>
            <a:chOff x="1119188" y="3517299"/>
            <a:chExt cx="14897100" cy="52959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A7F721D-3C10-4DF7-A979-EE490E508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188" y="3517299"/>
              <a:ext cx="14897100" cy="52959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2AD6151-B733-41D2-86CF-FA54EEA8E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4368" y="5214551"/>
              <a:ext cx="0" cy="1915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E63DC5F-8B18-45E5-AA8C-0A22ED443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63817" y="5214551"/>
              <a:ext cx="181232" cy="2067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A7A5A37-9756-4274-B247-8BAF8D5FB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0872" y="3328352"/>
            <a:ext cx="8028037" cy="497686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A7C1CD-3F56-4CC9-9543-D599C8E5434B}"/>
              </a:ext>
            </a:extLst>
          </p:cNvPr>
          <p:cNvGrpSpPr/>
          <p:nvPr/>
        </p:nvGrpSpPr>
        <p:grpSpPr>
          <a:xfrm>
            <a:off x="641393" y="3408174"/>
            <a:ext cx="14897100" cy="5295900"/>
            <a:chOff x="1119188" y="3517299"/>
            <a:chExt cx="14897100" cy="52959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1BBF125-B41A-4EBB-97A5-FC1028105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188" y="3517299"/>
              <a:ext cx="14897100" cy="5295900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B9DD142-5734-4E68-8A4E-4496822AF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4368" y="5214551"/>
              <a:ext cx="0" cy="1915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4F4E53A-FD5D-4B10-962F-1AA5ECC55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63817" y="5214551"/>
              <a:ext cx="181232" cy="2067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36AFE07-2ED9-4FDB-839C-8327E8E2E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1" t="15892" r="62777" b="67775"/>
          <a:stretch/>
        </p:blipFill>
        <p:spPr>
          <a:xfrm>
            <a:off x="22367184" y="3208894"/>
            <a:ext cx="383054" cy="8649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1FDCD7-0ECF-441C-A956-ABAB73187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32" t="13568" r="9096" b="70099"/>
          <a:stretch/>
        </p:blipFill>
        <p:spPr>
          <a:xfrm>
            <a:off x="22367184" y="6063076"/>
            <a:ext cx="383054" cy="8649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09812F-60ED-4129-A101-5F87B4B0E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194" y="8764377"/>
            <a:ext cx="11963400" cy="358140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49DCF94-2940-4789-AEEB-A4136AE6E678}"/>
              </a:ext>
            </a:extLst>
          </p:cNvPr>
          <p:cNvSpPr/>
          <p:nvPr/>
        </p:nvSpPr>
        <p:spPr>
          <a:xfrm>
            <a:off x="9352831" y="11627087"/>
            <a:ext cx="1206610" cy="6950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1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</a:t>
            </a:r>
          </a:p>
        </p:txBody>
      </p:sp>
      <p:pic>
        <p:nvPicPr>
          <p:cNvPr id="4" name="cartpole-no-reset">
            <a:hlinkClick r:id="" action="ppaction://media"/>
            <a:extLst>
              <a:ext uri="{FF2B5EF4-FFF2-40B4-BE49-F238E27FC236}">
                <a16:creationId xmlns:a16="http://schemas.microsoft.com/office/drawing/2014/main" id="{301C07F1-E6B7-46AE-A9F2-5473D46526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70073" y="4744737"/>
            <a:ext cx="5715000" cy="3810000"/>
          </a:xfrm>
          <a:prstGeom prst="rect">
            <a:avLst/>
          </a:prstGeom>
        </p:spPr>
      </p:pic>
      <p:pic>
        <p:nvPicPr>
          <p:cNvPr id="5" name="cartpole-yes-reset">
            <a:hlinkClick r:id="" action="ppaction://media"/>
            <a:extLst>
              <a:ext uri="{FF2B5EF4-FFF2-40B4-BE49-F238E27FC236}">
                <a16:creationId xmlns:a16="http://schemas.microsoft.com/office/drawing/2014/main" id="{B18C917E-3276-47F7-9CC3-2BD3B74D9C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14894" y="4744737"/>
            <a:ext cx="5715000" cy="3810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4F9A59-3DF5-4D30-B926-37218702C4D4}"/>
              </a:ext>
            </a:extLst>
          </p:cNvPr>
          <p:cNvSpPr/>
          <p:nvPr/>
        </p:nvSpPr>
        <p:spPr>
          <a:xfrm>
            <a:off x="7357290" y="8172817"/>
            <a:ext cx="3366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</a:rPr>
              <a:t>Before Training</a:t>
            </a:r>
            <a:endParaRPr lang="ko-KR" altLang="en-US" b="1" dirty="0">
              <a:solidFill>
                <a:srgbClr val="002856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424DF3-C514-4D5C-8F4E-F64D9054AFF0}"/>
              </a:ext>
            </a:extLst>
          </p:cNvPr>
          <p:cNvSpPr/>
          <p:nvPr/>
        </p:nvSpPr>
        <p:spPr>
          <a:xfrm>
            <a:off x="13994132" y="8172816"/>
            <a:ext cx="2855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</a:rPr>
              <a:t>After Training</a:t>
            </a:r>
            <a:endParaRPr lang="ko-KR" altLang="en-US" b="1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Correlation with Samples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00B85C-814E-4427-A83A-9F49E0BC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8" y="3428658"/>
            <a:ext cx="7448550" cy="8943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AC4CCB-0D4E-4A44-9C1C-F4A54C7CF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992" y="3428658"/>
            <a:ext cx="9718817" cy="228678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FD3155-259A-4917-A50A-96272852A6AB}"/>
              </a:ext>
            </a:extLst>
          </p:cNvPr>
          <p:cNvSpPr/>
          <p:nvPr/>
        </p:nvSpPr>
        <p:spPr>
          <a:xfrm>
            <a:off x="2028941" y="5917153"/>
            <a:ext cx="1159102" cy="3230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D4CC3A4-1B84-4FA9-BB7A-D031AE4E7F92}"/>
              </a:ext>
            </a:extLst>
          </p:cNvPr>
          <p:cNvSpPr/>
          <p:nvPr/>
        </p:nvSpPr>
        <p:spPr>
          <a:xfrm>
            <a:off x="2028941" y="6741131"/>
            <a:ext cx="1159102" cy="3230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59078-3CE5-49C7-AE2B-583CFEDAC4A1}"/>
              </a:ext>
            </a:extLst>
          </p:cNvPr>
          <p:cNvSpPr/>
          <p:nvPr/>
        </p:nvSpPr>
        <p:spPr>
          <a:xfrm>
            <a:off x="2028941" y="7329038"/>
            <a:ext cx="1159102" cy="3230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3FAF3C0-0349-42F3-9B00-5721E84B4022}"/>
              </a:ext>
            </a:extLst>
          </p:cNvPr>
          <p:cNvSpPr/>
          <p:nvPr/>
        </p:nvSpPr>
        <p:spPr>
          <a:xfrm>
            <a:off x="2068454" y="8126559"/>
            <a:ext cx="1159102" cy="3230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8952FE-54AE-4F95-A212-C3C301294D0D}"/>
              </a:ext>
            </a:extLst>
          </p:cNvPr>
          <p:cNvSpPr/>
          <p:nvPr/>
        </p:nvSpPr>
        <p:spPr>
          <a:xfrm>
            <a:off x="2068453" y="8832640"/>
            <a:ext cx="1379081" cy="3230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8C9C4F-EFD4-4751-9E57-4C6550D88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471" y="6240162"/>
            <a:ext cx="4759929" cy="578567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D303B0-6C1D-483F-8998-18AAFFA76A8A}"/>
              </a:ext>
            </a:extLst>
          </p:cNvPr>
          <p:cNvSpPr/>
          <p:nvPr/>
        </p:nvSpPr>
        <p:spPr>
          <a:xfrm>
            <a:off x="1761977" y="10037686"/>
            <a:ext cx="4663537" cy="448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736226-EE00-4C43-9BF4-A7301CA2C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320"/>
          <a:stretch/>
        </p:blipFill>
        <p:spPr>
          <a:xfrm>
            <a:off x="15107400" y="8498933"/>
            <a:ext cx="8409025" cy="14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Correlation with Samples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267C6-5133-48B4-A185-AD83DCD6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8" y="3676173"/>
            <a:ext cx="7480935" cy="856011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DED46B-FEE2-4D6F-972A-17200D2AD39A}"/>
              </a:ext>
            </a:extLst>
          </p:cNvPr>
          <p:cNvSpPr/>
          <p:nvPr/>
        </p:nvSpPr>
        <p:spPr>
          <a:xfrm>
            <a:off x="2470253" y="6298122"/>
            <a:ext cx="4029401" cy="8193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48A3CFB-6C92-4CD4-9211-544D352A7853}"/>
              </a:ext>
            </a:extLst>
          </p:cNvPr>
          <p:cNvSpPr/>
          <p:nvPr/>
        </p:nvSpPr>
        <p:spPr>
          <a:xfrm>
            <a:off x="2470252" y="7415390"/>
            <a:ext cx="4029401" cy="25808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1CA77-54F2-43C4-910F-F6ECCD6CC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433" y="5938109"/>
            <a:ext cx="5255514" cy="2489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47C69EB-B150-4085-A339-4C89FFA998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68" b="43409"/>
          <a:stretch/>
        </p:blipFill>
        <p:spPr>
          <a:xfrm>
            <a:off x="9523560" y="3239805"/>
            <a:ext cx="4759929" cy="2685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C3CA3-C007-469C-8603-FA402EDFD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4433" y="8917019"/>
            <a:ext cx="6557868" cy="331927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91269B0-FF44-4A7F-8500-2C70F118B94B}"/>
              </a:ext>
            </a:extLst>
          </p:cNvPr>
          <p:cNvSpPr/>
          <p:nvPr/>
        </p:nvSpPr>
        <p:spPr>
          <a:xfrm>
            <a:off x="10778443" y="9086059"/>
            <a:ext cx="277190" cy="31502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E12050-269E-4736-BC40-D7D5776C0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3455" y="3706690"/>
            <a:ext cx="4305300" cy="619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C3E8D7-6A5E-44FA-85D1-65412224C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3455" y="6147449"/>
            <a:ext cx="8572500" cy="1743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8EA081-1241-4350-B108-9AF1F658B0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23455" y="4559618"/>
            <a:ext cx="5991225" cy="130492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82D1F29-DC06-4833-BBB4-30F5010A8420}"/>
              </a:ext>
            </a:extLst>
          </p:cNvPr>
          <p:cNvSpPr/>
          <p:nvPr/>
        </p:nvSpPr>
        <p:spPr>
          <a:xfrm>
            <a:off x="8898537" y="3039757"/>
            <a:ext cx="654908" cy="6301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4DC6C2B-5316-4A84-B39F-02790167FB29}"/>
              </a:ext>
            </a:extLst>
          </p:cNvPr>
          <p:cNvSpPr/>
          <p:nvPr/>
        </p:nvSpPr>
        <p:spPr>
          <a:xfrm>
            <a:off x="9046979" y="8455527"/>
            <a:ext cx="654908" cy="6301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D99D9CA-4564-42BA-A369-C5041E8F9A62}"/>
              </a:ext>
            </a:extLst>
          </p:cNvPr>
          <p:cNvSpPr/>
          <p:nvPr/>
        </p:nvSpPr>
        <p:spPr>
          <a:xfrm>
            <a:off x="15138346" y="3056146"/>
            <a:ext cx="654908" cy="6301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3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Correlation with Samples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C99FC9E-D2A1-428E-B668-AA31F1622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8" y="3676173"/>
            <a:ext cx="7480935" cy="856011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A5B7E6-0159-4EDE-B758-83287F4A65FD}"/>
              </a:ext>
            </a:extLst>
          </p:cNvPr>
          <p:cNvSpPr/>
          <p:nvPr/>
        </p:nvSpPr>
        <p:spPr>
          <a:xfrm>
            <a:off x="2470253" y="8176349"/>
            <a:ext cx="5190936" cy="4239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3A09406-B09B-466B-8B1B-697541B8A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674" y="3676173"/>
            <a:ext cx="11698437" cy="5955676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AE5C042-F20A-4DB1-B55A-8B60BFEE0C2D}"/>
              </a:ext>
            </a:extLst>
          </p:cNvPr>
          <p:cNvSpPr/>
          <p:nvPr/>
        </p:nvSpPr>
        <p:spPr>
          <a:xfrm>
            <a:off x="9996670" y="7006577"/>
            <a:ext cx="5190936" cy="3333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19BE4F9-2ADB-4D78-97B2-5FA43062C3DA}"/>
              </a:ext>
            </a:extLst>
          </p:cNvPr>
          <p:cNvSpPr/>
          <p:nvPr/>
        </p:nvSpPr>
        <p:spPr>
          <a:xfrm>
            <a:off x="2152518" y="10771276"/>
            <a:ext cx="5190936" cy="1465013"/>
          </a:xfrm>
          <a:prstGeom prst="roundRect">
            <a:avLst/>
          </a:prstGeom>
          <a:noFill/>
          <a:ln w="38100">
            <a:solidFill>
              <a:srgbClr val="0028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EC0F8BE-F683-4C8C-B96A-9D2042C674FC}"/>
              </a:ext>
            </a:extLst>
          </p:cNvPr>
          <p:cNvSpPr/>
          <p:nvPr/>
        </p:nvSpPr>
        <p:spPr>
          <a:xfrm>
            <a:off x="9996669" y="7400641"/>
            <a:ext cx="8007125" cy="333337"/>
          </a:xfrm>
          <a:prstGeom prst="roundRect">
            <a:avLst/>
          </a:prstGeom>
          <a:noFill/>
          <a:ln w="38100">
            <a:solidFill>
              <a:srgbClr val="0028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0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Correlation with Samples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A59464-499F-4E35-89AD-11A358E76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7" y="3455515"/>
            <a:ext cx="10180254" cy="4894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C381B2-F4E4-4042-BD9E-DC33EB1F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7936" y="3455515"/>
            <a:ext cx="6918390" cy="329812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7794E6F-A321-4EAC-8F63-84166A6CB98D}"/>
              </a:ext>
            </a:extLst>
          </p:cNvPr>
          <p:cNvSpPr/>
          <p:nvPr/>
        </p:nvSpPr>
        <p:spPr>
          <a:xfrm>
            <a:off x="1853724" y="4974473"/>
            <a:ext cx="2644135" cy="31421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0F2F921-9EFB-4D81-BE6F-2BD0A2AE0A75}"/>
              </a:ext>
            </a:extLst>
          </p:cNvPr>
          <p:cNvSpPr/>
          <p:nvPr/>
        </p:nvSpPr>
        <p:spPr>
          <a:xfrm>
            <a:off x="2372708" y="6208018"/>
            <a:ext cx="7636265" cy="5456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F26165-DC91-4ACD-8DFE-1A21FF073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936" y="6937782"/>
            <a:ext cx="10831735" cy="540799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B90D9E-D000-4987-B697-2CC33EA60171}"/>
              </a:ext>
            </a:extLst>
          </p:cNvPr>
          <p:cNvCxnSpPr>
            <a:cxnSpLocks/>
          </p:cNvCxnSpPr>
          <p:nvPr/>
        </p:nvCxnSpPr>
        <p:spPr>
          <a:xfrm flipH="1" flipV="1">
            <a:off x="10243751" y="6017741"/>
            <a:ext cx="2520780" cy="48685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FF60BA-6CE3-484A-AF61-5D25B5FEDEFD}"/>
              </a:ext>
            </a:extLst>
          </p:cNvPr>
          <p:cNvCxnSpPr>
            <a:cxnSpLocks/>
          </p:cNvCxnSpPr>
          <p:nvPr/>
        </p:nvCxnSpPr>
        <p:spPr>
          <a:xfrm flipH="1" flipV="1">
            <a:off x="5457731" y="8118468"/>
            <a:ext cx="7125895" cy="3410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9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Non-stationary Target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7C523E-88F2-438B-83AD-92CDEC9C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8" y="5274805"/>
            <a:ext cx="6031583" cy="37391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C9FD4-BDE9-4949-BAB3-2DD2DBC8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3290671"/>
            <a:ext cx="9432265" cy="1876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FCC42C-CAFE-47CA-8FAA-02B63CBAE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9002" y="3348189"/>
            <a:ext cx="11242505" cy="89739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A452B-5424-4168-A288-932C7E4A429A}"/>
              </a:ext>
            </a:extLst>
          </p:cNvPr>
          <p:cNvSpPr/>
          <p:nvPr/>
        </p:nvSpPr>
        <p:spPr>
          <a:xfrm>
            <a:off x="1172899" y="3290671"/>
            <a:ext cx="9432265" cy="187630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2B8DB5-17D0-4921-A203-1761BA9C4BB0}"/>
              </a:ext>
            </a:extLst>
          </p:cNvPr>
          <p:cNvSpPr/>
          <p:nvPr/>
        </p:nvSpPr>
        <p:spPr>
          <a:xfrm>
            <a:off x="11015291" y="3713749"/>
            <a:ext cx="9432265" cy="13085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4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 DEMO – Non-stationary Target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FCC42C-CAFE-47CA-8FAA-02B63CBA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002" y="3348189"/>
            <a:ext cx="11242505" cy="897396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2B8DB5-17D0-4921-A203-1761BA9C4BB0}"/>
              </a:ext>
            </a:extLst>
          </p:cNvPr>
          <p:cNvSpPr/>
          <p:nvPr/>
        </p:nvSpPr>
        <p:spPr>
          <a:xfrm>
            <a:off x="11015291" y="3713749"/>
            <a:ext cx="9432265" cy="13085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924AC-38B0-48F7-BCB9-BC14C00F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768" y="3455515"/>
            <a:ext cx="9681210" cy="143541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498DBA-9A3D-4252-9D07-3F792D17951C}"/>
              </a:ext>
            </a:extLst>
          </p:cNvPr>
          <p:cNvSpPr/>
          <p:nvPr/>
        </p:nvSpPr>
        <p:spPr>
          <a:xfrm>
            <a:off x="11859670" y="10170832"/>
            <a:ext cx="10451837" cy="130857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7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350751"/>
            <a:ext cx="73104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목차</a:t>
            </a:r>
          </a:p>
        </p:txBody>
      </p:sp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DA92EC89-0FFE-44AF-9F64-FB20B2EB0C49}"/>
              </a:ext>
            </a:extLst>
          </p:cNvPr>
          <p:cNvSpPr txBox="1"/>
          <p:nvPr/>
        </p:nvSpPr>
        <p:spPr>
          <a:xfrm>
            <a:off x="1451811" y="3609095"/>
            <a:ext cx="2166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800" b="1" dirty="0">
              <a:solidFill>
                <a:srgbClr val="002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Tx/>
              <a:buChar char="-"/>
            </a:pPr>
            <a:r>
              <a:rPr lang="en-US" altLang="ko-KR" sz="48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</a:p>
          <a:p>
            <a:pPr marL="685800" indent="-685800">
              <a:buFontTx/>
              <a:buChar char="-"/>
            </a:pPr>
            <a:endParaRPr lang="en-US" altLang="ko-KR" sz="4800" b="1" spc="-150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85800" indent="-685800">
              <a:buFontTx/>
              <a:buChar char="-"/>
            </a:pPr>
            <a:r>
              <a:rPr lang="en-US" altLang="ko-KR" sz="48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DQN DEMO</a:t>
            </a:r>
          </a:p>
        </p:txBody>
      </p:sp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94998-08A7-4D87-BE83-9EA74E43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925" y="3922246"/>
            <a:ext cx="13430250" cy="73533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FAB8-5DE4-458A-A518-9FAADDE66B33}"/>
              </a:ext>
            </a:extLst>
          </p:cNvPr>
          <p:cNvSpPr/>
          <p:nvPr/>
        </p:nvSpPr>
        <p:spPr>
          <a:xfrm>
            <a:off x="12610252" y="9489305"/>
            <a:ext cx="82775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002856"/>
                </a:solidFill>
              </a:rPr>
              <a:t>- Need lots of storage space</a:t>
            </a:r>
          </a:p>
          <a:p>
            <a:r>
              <a:rPr lang="en-US" altLang="ko-KR" sz="4400" dirty="0">
                <a:solidFill>
                  <a:srgbClr val="002856"/>
                </a:solidFill>
              </a:rPr>
              <a:t>- Not available in Real Application</a:t>
            </a:r>
            <a:endParaRPr lang="ko-KR" altLang="en-US" sz="4400" dirty="0">
              <a:solidFill>
                <a:srgbClr val="002856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56E61D-E42E-439B-837D-FEA1DE3B9AD9}"/>
              </a:ext>
            </a:extLst>
          </p:cNvPr>
          <p:cNvSpPr/>
          <p:nvPr/>
        </p:nvSpPr>
        <p:spPr>
          <a:xfrm>
            <a:off x="5894173" y="5906530"/>
            <a:ext cx="6400800" cy="336103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0CCF8A-0723-4599-BD00-980EF6E23002}"/>
              </a:ext>
            </a:extLst>
          </p:cNvPr>
          <p:cNvSpPr/>
          <p:nvPr/>
        </p:nvSpPr>
        <p:spPr>
          <a:xfrm>
            <a:off x="5399901" y="5108825"/>
            <a:ext cx="80071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002856"/>
                </a:solidFill>
              </a:rPr>
              <a:t>Neural Network </a:t>
            </a:r>
            <a:r>
              <a:rPr lang="en-US" altLang="ko-KR" sz="4400" dirty="0">
                <a:solidFill>
                  <a:srgbClr val="002856"/>
                </a:solidFill>
                <a:sym typeface="Wingdings" panose="05000000000000000000" pitchFamily="2" charset="2"/>
              </a:rPr>
              <a:t> Approximate</a:t>
            </a:r>
            <a:endParaRPr lang="ko-KR" altLang="en-US" sz="4400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77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174BDA-18F2-4111-AA6A-A31C8894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58" y="2735471"/>
            <a:ext cx="17188295" cy="9689523"/>
          </a:xfrm>
          <a:prstGeom prst="rect">
            <a:avLst/>
          </a:prstGeom>
        </p:spPr>
      </p:pic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B461ED-04BB-47BD-904D-02B4EDE4AC2A}"/>
              </a:ext>
            </a:extLst>
          </p:cNvPr>
          <p:cNvSpPr/>
          <p:nvPr/>
        </p:nvSpPr>
        <p:spPr>
          <a:xfrm>
            <a:off x="3597058" y="1880791"/>
            <a:ext cx="82775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002856"/>
                </a:solidFill>
              </a:rPr>
              <a:t>Diverges : </a:t>
            </a:r>
            <a:r>
              <a:rPr lang="ko-KR" altLang="en-US" sz="4400" dirty="0">
                <a:solidFill>
                  <a:srgbClr val="002856"/>
                </a:solidFill>
              </a:rPr>
              <a:t>학습이 잘 안된다</a:t>
            </a:r>
            <a:r>
              <a:rPr lang="en-US" altLang="ko-KR" sz="4400" dirty="0">
                <a:solidFill>
                  <a:srgbClr val="002856"/>
                </a:solidFill>
              </a:rPr>
              <a:t>!</a:t>
            </a:r>
            <a:endParaRPr lang="ko-KR" altLang="en-US" sz="4400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5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Correlations Between Samples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FDF00-C04D-460A-91DE-FC0C6A4D0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5369"/>
            <a:ext cx="13106400" cy="6543675"/>
          </a:xfrm>
          <a:prstGeom prst="rect">
            <a:avLst/>
          </a:prstGeom>
        </p:spPr>
      </p:pic>
      <p:pic>
        <p:nvPicPr>
          <p:cNvPr id="1028" name="Picture 4" descr="dqn game actionì ëí ì´ë¯¸ì§ ê²ìê²°ê³¼">
            <a:extLst>
              <a:ext uri="{FF2B5EF4-FFF2-40B4-BE49-F238E27FC236}">
                <a16:creationId xmlns:a16="http://schemas.microsoft.com/office/drawing/2014/main" id="{6F57FD18-F4B7-4A89-9D68-20F60B74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09" y="7425261"/>
            <a:ext cx="10994639" cy="42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20B8531-A663-4418-B2AB-4DF88F04C8B6}"/>
              </a:ext>
            </a:extLst>
          </p:cNvPr>
          <p:cNvSpPr/>
          <p:nvPr/>
        </p:nvSpPr>
        <p:spPr>
          <a:xfrm>
            <a:off x="12970419" y="7977230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DFC7ACD-1A01-41A1-902A-126123877718}"/>
              </a:ext>
            </a:extLst>
          </p:cNvPr>
          <p:cNvSpPr/>
          <p:nvPr/>
        </p:nvSpPr>
        <p:spPr>
          <a:xfrm>
            <a:off x="14076349" y="7971133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320ADB-4610-4980-8AC6-1ED49DB1BF6C}"/>
              </a:ext>
            </a:extLst>
          </p:cNvPr>
          <p:cNvSpPr/>
          <p:nvPr/>
        </p:nvSpPr>
        <p:spPr>
          <a:xfrm>
            <a:off x="15182279" y="7997879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B9CA4B-86C6-485B-B86C-38E1A81679C4}"/>
              </a:ext>
            </a:extLst>
          </p:cNvPr>
          <p:cNvSpPr/>
          <p:nvPr/>
        </p:nvSpPr>
        <p:spPr>
          <a:xfrm>
            <a:off x="11156617" y="5090410"/>
            <a:ext cx="1301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b="1" dirty="0">
                <a:solidFill>
                  <a:srgbClr val="002856"/>
                </a:solidFill>
              </a:rPr>
              <a:t>환경이 조금씩 바뀌니까 </a:t>
            </a:r>
            <a:r>
              <a:rPr lang="en-US" altLang="ko-KR" b="1" dirty="0">
                <a:solidFill>
                  <a:srgbClr val="002856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002856"/>
                </a:solidFill>
                <a:sym typeface="Wingdings" panose="05000000000000000000" pitchFamily="2" charset="2"/>
              </a:rPr>
              <a:t>받아오는 </a:t>
            </a:r>
            <a:r>
              <a:rPr lang="en-US" altLang="ko-KR" b="1" dirty="0">
                <a:solidFill>
                  <a:srgbClr val="002856"/>
                </a:solidFill>
                <a:sym typeface="Wingdings" panose="05000000000000000000" pitchFamily="2" charset="2"/>
              </a:rPr>
              <a:t>Data</a:t>
            </a:r>
            <a:r>
              <a:rPr lang="ko-KR" altLang="en-US" b="1" dirty="0">
                <a:solidFill>
                  <a:srgbClr val="002856"/>
                </a:solidFill>
                <a:sym typeface="Wingdings" panose="05000000000000000000" pitchFamily="2" charset="2"/>
              </a:rPr>
              <a:t>들이 굉장히 유사함</a:t>
            </a:r>
            <a:endParaRPr lang="en-US" altLang="ko-KR" b="1" dirty="0">
              <a:solidFill>
                <a:srgbClr val="002856"/>
              </a:solidFill>
              <a:sym typeface="Wingdings" panose="05000000000000000000" pitchFamily="2" charset="2"/>
            </a:endParaRPr>
          </a:p>
          <a:p>
            <a:pPr marL="742950" indent="-742950">
              <a:buAutoNum type="arabicPeriod"/>
            </a:pPr>
            <a:r>
              <a:rPr lang="en-US" altLang="ko-KR" b="1" dirty="0">
                <a:solidFill>
                  <a:srgbClr val="002856"/>
                </a:solidFill>
              </a:rPr>
              <a:t>Sample</a:t>
            </a:r>
            <a:r>
              <a:rPr lang="ko-KR" altLang="en-US" b="1" dirty="0">
                <a:solidFill>
                  <a:srgbClr val="002856"/>
                </a:solidFill>
              </a:rPr>
              <a:t>들이 연관성이 많다</a:t>
            </a:r>
            <a:r>
              <a:rPr lang="en-US" altLang="ko-KR" b="1" dirty="0">
                <a:solidFill>
                  <a:srgbClr val="002856"/>
                </a:solidFill>
              </a:rPr>
              <a:t>.</a:t>
            </a:r>
            <a:endParaRPr lang="ko-KR" altLang="en-US" b="1" dirty="0">
              <a:solidFill>
                <a:srgbClr val="002856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F4945E2-1243-412C-8152-7CD6816D9C6F}"/>
              </a:ext>
            </a:extLst>
          </p:cNvPr>
          <p:cNvSpPr/>
          <p:nvPr/>
        </p:nvSpPr>
        <p:spPr>
          <a:xfrm>
            <a:off x="1257611" y="5511114"/>
            <a:ext cx="9247789" cy="16187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B80DD1-CDFE-4711-9102-0D19AF157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142" y="9839044"/>
            <a:ext cx="10132475" cy="1691189"/>
          </a:xfrm>
          <a:prstGeom prst="rect">
            <a:avLst/>
          </a:prstGeom>
        </p:spPr>
      </p:pic>
      <p:pic>
        <p:nvPicPr>
          <p:cNvPr id="22" name="cartpole-yes-reset">
            <a:hlinkClick r:id="" action="ppaction://media"/>
            <a:extLst>
              <a:ext uri="{FF2B5EF4-FFF2-40B4-BE49-F238E27FC236}">
                <a16:creationId xmlns:a16="http://schemas.microsoft.com/office/drawing/2014/main" id="{318DA715-6257-4AC4-AA11-91EB6F4F3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4628" y="1035319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Correlations Between Samples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E289D8-9153-498D-A1EA-1A4554505B13}"/>
              </a:ext>
            </a:extLst>
          </p:cNvPr>
          <p:cNvGrpSpPr/>
          <p:nvPr/>
        </p:nvGrpSpPr>
        <p:grpSpPr>
          <a:xfrm>
            <a:off x="1924730" y="4045786"/>
            <a:ext cx="9400741" cy="7143262"/>
            <a:chOff x="1187768" y="4045786"/>
            <a:chExt cx="9400741" cy="714326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E6653E-79F3-4A1A-BB55-A3B91AAF5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768" y="4045786"/>
              <a:ext cx="9400741" cy="7143262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6620DCE-BDC4-4198-AF7F-ADB00D1BA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346" y="5733535"/>
              <a:ext cx="7241059" cy="47770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B20F81-920B-4695-B942-EE1132B9BA4D}"/>
              </a:ext>
            </a:extLst>
          </p:cNvPr>
          <p:cNvGrpSpPr/>
          <p:nvPr/>
        </p:nvGrpSpPr>
        <p:grpSpPr>
          <a:xfrm>
            <a:off x="13328175" y="4025799"/>
            <a:ext cx="9400741" cy="7143262"/>
            <a:chOff x="10929991" y="3120192"/>
            <a:chExt cx="9400741" cy="71432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9E4A316-FD2E-4C86-A4CB-DCF8D19F7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9991" y="3120192"/>
              <a:ext cx="9400741" cy="7143262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F21168D-144D-4371-99CA-22E627CE1735}"/>
                </a:ext>
              </a:extLst>
            </p:cNvPr>
            <p:cNvCxnSpPr>
              <a:cxnSpLocks/>
            </p:cNvCxnSpPr>
            <p:nvPr/>
          </p:nvCxnSpPr>
          <p:spPr>
            <a:xfrm>
              <a:off x="15722938" y="5879162"/>
              <a:ext cx="3347829" cy="13485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734A72-C8A3-4654-B917-512381A3A53C}"/>
                </a:ext>
              </a:extLst>
            </p:cNvPr>
            <p:cNvSpPr/>
            <p:nvPr/>
          </p:nvSpPr>
          <p:spPr>
            <a:xfrm>
              <a:off x="16636677" y="3703968"/>
              <a:ext cx="3422822" cy="2347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5FBB7E2-7CB3-48FA-AD73-E79BBB8B6229}"/>
                </a:ext>
              </a:extLst>
            </p:cNvPr>
            <p:cNvSpPr/>
            <p:nvPr/>
          </p:nvSpPr>
          <p:spPr>
            <a:xfrm>
              <a:off x="12381757" y="7133332"/>
              <a:ext cx="4423431" cy="2347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14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: Experience Replay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03660-C6D4-44E2-A27B-1635224A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19" y="3589123"/>
            <a:ext cx="21240750" cy="82677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350C9-8184-4291-97F2-F40FB6BC85C7}"/>
              </a:ext>
            </a:extLst>
          </p:cNvPr>
          <p:cNvSpPr/>
          <p:nvPr/>
        </p:nvSpPr>
        <p:spPr>
          <a:xfrm>
            <a:off x="8390238" y="4350708"/>
            <a:ext cx="201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</a:rPr>
              <a:t>Buffer (D)</a:t>
            </a:r>
            <a:endParaRPr lang="ko-KR" altLang="en-US" b="1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0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908A32-0248-4817-B17D-A6D6DCAA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53" y="3641416"/>
            <a:ext cx="17127682" cy="8719705"/>
          </a:xfrm>
          <a:prstGeom prst="rect">
            <a:avLst/>
          </a:prstGeom>
        </p:spPr>
      </p:pic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: Experience Replay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C350C9-8184-4291-97F2-F40FB6BC85C7}"/>
              </a:ext>
            </a:extLst>
          </p:cNvPr>
          <p:cNvSpPr/>
          <p:nvPr/>
        </p:nvSpPr>
        <p:spPr>
          <a:xfrm>
            <a:off x="12071016" y="8453151"/>
            <a:ext cx="1595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</a:rPr>
              <a:t>Buffer</a:t>
            </a:r>
            <a:endParaRPr lang="ko-KR" altLang="en-US" b="1" dirty="0">
              <a:solidFill>
                <a:srgbClr val="002856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48A49A3-522C-4106-8D5F-5B4DDAA59E46}"/>
              </a:ext>
            </a:extLst>
          </p:cNvPr>
          <p:cNvSpPr/>
          <p:nvPr/>
        </p:nvSpPr>
        <p:spPr>
          <a:xfrm>
            <a:off x="8244899" y="9029677"/>
            <a:ext cx="1850571" cy="5344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4F05D5-F975-460C-82A2-06412907F7F4}"/>
              </a:ext>
            </a:extLst>
          </p:cNvPr>
          <p:cNvSpPr/>
          <p:nvPr/>
        </p:nvSpPr>
        <p:spPr>
          <a:xfrm>
            <a:off x="5694981" y="9633025"/>
            <a:ext cx="7032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</a:rPr>
              <a:t>Dataset</a:t>
            </a:r>
            <a:r>
              <a:rPr lang="ko-KR" altLang="en-US" b="1" dirty="0">
                <a:solidFill>
                  <a:srgbClr val="002856"/>
                </a:solidFill>
              </a:rPr>
              <a:t>에서 조금씩 뽑아서 사용</a:t>
            </a:r>
          </a:p>
        </p:txBody>
      </p:sp>
    </p:spTree>
    <p:extLst>
      <p:ext uri="{BB962C8B-B14F-4D97-AF65-F5344CB8AC3E}">
        <p14:creationId xmlns:p14="http://schemas.microsoft.com/office/powerpoint/2010/main" val="393552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: Experience Replay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FE3F5C-F6CE-4866-B88E-F27B5D1E0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0"/>
          <a:stretch/>
        </p:blipFill>
        <p:spPr>
          <a:xfrm>
            <a:off x="1187768" y="3803359"/>
            <a:ext cx="13778115" cy="7900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96B2BD69-DAF9-4996-A4E2-6CC5CB90E1CD}"/>
              </a:ext>
            </a:extLst>
          </p:cNvPr>
          <p:cNvSpPr/>
          <p:nvPr/>
        </p:nvSpPr>
        <p:spPr>
          <a:xfrm>
            <a:off x="11438182" y="7161739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4477A7-3B9E-4D3F-94BC-B1E7E47C8815}"/>
              </a:ext>
            </a:extLst>
          </p:cNvPr>
          <p:cNvSpPr/>
          <p:nvPr/>
        </p:nvSpPr>
        <p:spPr>
          <a:xfrm>
            <a:off x="13711824" y="4722258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256FC41-2021-413F-815D-2B6DB974E842}"/>
              </a:ext>
            </a:extLst>
          </p:cNvPr>
          <p:cNvSpPr/>
          <p:nvPr/>
        </p:nvSpPr>
        <p:spPr>
          <a:xfrm>
            <a:off x="8076825" y="10201447"/>
            <a:ext cx="454714" cy="46419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5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8007</TotalTime>
  <Words>145</Words>
  <Application>Microsoft Office PowerPoint</Application>
  <PresentationFormat>사용자 지정</PresentationFormat>
  <Paragraphs>57</Paragraphs>
  <Slides>18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이충기 (전기전자컴퓨터공학부)</cp:lastModifiedBy>
  <cp:revision>344</cp:revision>
  <dcterms:created xsi:type="dcterms:W3CDTF">2017-02-16T07:20:56Z</dcterms:created>
  <dcterms:modified xsi:type="dcterms:W3CDTF">2019-03-16T00:59:18Z</dcterms:modified>
</cp:coreProperties>
</file>